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8" r:id="rId2"/>
    <p:sldId id="264" r:id="rId3"/>
    <p:sldId id="265" r:id="rId4"/>
    <p:sldId id="266" r:id="rId5"/>
    <p:sldId id="270" r:id="rId6"/>
    <p:sldId id="267" r:id="rId7"/>
    <p:sldId id="27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5B07"/>
    <a:srgbClr val="781E1A"/>
    <a:srgbClr val="00421A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7" autoAdjust="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FCCF1-800F-4338-9A13-B90AD9AEFF6F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17DF6-423D-462D-B4FE-40488AED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80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99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971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864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650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909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587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23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04800" y="1524000"/>
            <a:ext cx="8763000" cy="1143000"/>
          </a:xfrm>
        </p:spPr>
        <p:txBody>
          <a:bodyPr/>
          <a:lstStyle/>
          <a:p>
            <a:r>
              <a:rPr lang="en-GB" sz="3400" b="1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Sustainable Intensification of low-input agriculture Systems – Theme </a:t>
            </a:r>
            <a:r>
              <a:rPr lang="en-GB" sz="3400" b="1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3</a:t>
            </a:r>
            <a:endParaRPr lang="en-GB" sz="3400" b="1" dirty="0" smtClean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6" b="28889"/>
          <a:stretch/>
        </p:blipFill>
        <p:spPr>
          <a:xfrm>
            <a:off x="0" y="3352800"/>
            <a:ext cx="91440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2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Legacy with Stakeholders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667000"/>
            <a:ext cx="8077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Technologies: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Increased uptake of manual and animal traction CA systems in target communities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Scaling of herbicide use, rotations, and intercropping 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Increased adoption of soybeans and cowpeas in target districts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New knowledge about other green manures and grain legumes (pigeonpea) – and other ways of planting them (doubled-up, intercropping)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03372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Legacy with Stakeholders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667000"/>
            <a:ext cx="807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21A"/>
              </a:buClr>
            </a:pPr>
            <a:r>
              <a:rPr lang="en-GB" sz="2400" b="1" dirty="0" smtClean="0"/>
              <a:t>Documentation: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COMACO extension bulletin on maize/gliricidia systems- with key data for scaling. </a:t>
            </a:r>
            <a:endParaRPr lang="en-GB" sz="2400" dirty="0"/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Other technical bulleting in progress </a:t>
            </a:r>
            <a:r>
              <a:rPr lang="en-GB" sz="2400" dirty="0"/>
              <a:t>- </a:t>
            </a:r>
            <a:r>
              <a:rPr lang="en-GB" sz="2400" dirty="0" smtClean="0"/>
              <a:t> on maize-pigeonpea; doubled </a:t>
            </a:r>
            <a:r>
              <a:rPr lang="en-GB" sz="2400" dirty="0"/>
              <a:t>up </a:t>
            </a:r>
            <a:r>
              <a:rPr lang="en-GB" sz="2400" dirty="0" smtClean="0"/>
              <a:t>legume system; maize/lablab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Several peer-reviewed papers published and in the pipeline 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9859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Legacy with Stakeholders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667000"/>
            <a:ext cx="8077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21A"/>
              </a:buClr>
            </a:pPr>
            <a:r>
              <a:rPr lang="en-GB" sz="2400" b="1" dirty="0" smtClean="0"/>
              <a:t>Scaling approaches: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Market incentive approach (using premiums for environmentally friendly ag systems) works for scaling of NRM related technologies (e.g. maize/gliricidia; CA systems)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Strong partnership model under Africa RISING using innovation systems supports scaling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Research in Development (CIMMYT-CRS/COMACO/TLC) leads to faster and more sustained uptake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53871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Loose ends - discontinuation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667000"/>
            <a:ext cx="807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21A"/>
              </a:buClr>
            </a:pPr>
            <a:r>
              <a:rPr lang="en-GB" sz="2400" b="1" dirty="0" smtClean="0"/>
              <a:t>On-farm trials: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CA systems trials and baby trials will be put on hold and lessons documented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Manure trials will be discontinued 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All stakeholders will be informed through a consultative process about the end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72459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8305800" cy="838200"/>
          </a:xfrm>
        </p:spPr>
        <p:txBody>
          <a:bodyPr/>
          <a:lstStyle/>
          <a:p>
            <a:r>
              <a:rPr lang="en-GB" dirty="0" smtClean="0"/>
              <a:t>Loose ends – finalized in 1 year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667000"/>
            <a:ext cx="8077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21A"/>
              </a:buClr>
            </a:pPr>
            <a:r>
              <a:rPr lang="en-GB" sz="2400" b="1" dirty="0" smtClean="0"/>
              <a:t>On-farm trials: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Doubled-up legume trials need one more year of data to be completed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Maize/Gliricidia (COMACO) trials need one more year to improve the value of the data – suggested complementary activities: Gross-margin analysis; soil fertility assessment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Study adoption dynamics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94719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8305800" cy="838200"/>
          </a:xfrm>
        </p:spPr>
        <p:txBody>
          <a:bodyPr/>
          <a:lstStyle/>
          <a:p>
            <a:r>
              <a:rPr lang="en-GB" dirty="0" smtClean="0"/>
              <a:t>Loose ends – finalized in 2 year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514600"/>
            <a:ext cx="861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21A"/>
              </a:buClr>
            </a:pPr>
            <a:r>
              <a:rPr lang="en-GB" sz="2400" b="1" dirty="0" smtClean="0"/>
              <a:t>On-farm trials:</a:t>
            </a:r>
          </a:p>
          <a:p>
            <a:pPr marL="285750" indent="-28575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GMCC trials (CRS) need more seasons’ data to support CRS with evidence for scaling – but reduction to only 24 studied farmers</a:t>
            </a:r>
          </a:p>
          <a:p>
            <a:pPr>
              <a:buClr>
                <a:srgbClr val="00421A"/>
              </a:buClr>
            </a:pPr>
            <a:r>
              <a:rPr lang="en-GB" sz="2400" b="1" dirty="0" smtClean="0"/>
              <a:t>On-station trials:</a:t>
            </a:r>
          </a:p>
          <a:p>
            <a:pPr marL="342900" indent="-34290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/>
              <a:t>GMCC trials (CRS) need </a:t>
            </a:r>
            <a:r>
              <a:rPr lang="en-GB" sz="2400" dirty="0" smtClean="0"/>
              <a:t>two more </a:t>
            </a:r>
            <a:r>
              <a:rPr lang="en-GB" sz="2400" dirty="0"/>
              <a:t>seasons’ data </a:t>
            </a:r>
            <a:r>
              <a:rPr lang="en-GB" sz="2400" dirty="0" smtClean="0"/>
              <a:t>to better assess the real potential – additional fertility study at the end required</a:t>
            </a:r>
          </a:p>
          <a:p>
            <a:pPr marL="342900" indent="-34290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Ratooning and Gliricidia trial on station need two more years to understand the full benefit of the system</a:t>
            </a:r>
          </a:p>
          <a:p>
            <a:pPr>
              <a:buClr>
                <a:srgbClr val="00421A"/>
              </a:buClr>
            </a:pPr>
            <a:r>
              <a:rPr lang="en-GB" sz="2400" b="1" dirty="0"/>
              <a:t>Support scaling:</a:t>
            </a:r>
          </a:p>
          <a:p>
            <a:pPr marL="342900" indent="-34290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/>
              <a:t>Support </a:t>
            </a:r>
            <a:r>
              <a:rPr lang="en-GB" sz="2400" dirty="0" err="1"/>
              <a:t>Kamano</a:t>
            </a:r>
            <a:r>
              <a:rPr lang="en-GB" sz="2400" dirty="0"/>
              <a:t> seeds with inbred lines for two QPM hybrids- </a:t>
            </a:r>
            <a:r>
              <a:rPr lang="en-GB" sz="2400" dirty="0" smtClean="0"/>
              <a:t>campaigning for these QPMs</a:t>
            </a:r>
            <a:endParaRPr lang="en-GB" sz="2400" dirty="0"/>
          </a:p>
          <a:p>
            <a:pPr marL="342900" indent="-342900">
              <a:buClr>
                <a:srgbClr val="00421A"/>
              </a:buClr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65767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" y="1676400"/>
            <a:ext cx="8915400" cy="838200"/>
          </a:xfrm>
        </p:spPr>
        <p:txBody>
          <a:bodyPr/>
          <a:lstStyle/>
          <a:p>
            <a:r>
              <a:rPr lang="en-GB" dirty="0" smtClean="0"/>
              <a:t>Required budget and exit strategy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667000"/>
            <a:ext cx="8077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21A"/>
              </a:buClr>
            </a:pPr>
            <a:r>
              <a:rPr lang="en-GB" sz="2400" b="1" dirty="0" smtClean="0"/>
              <a:t>Budget</a:t>
            </a:r>
          </a:p>
          <a:p>
            <a:pPr marL="342900" indent="-34290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200k USD/year for 2 more seasons – supported by collaborative efforts of CRS and COMACO</a:t>
            </a:r>
          </a:p>
          <a:p>
            <a:pPr>
              <a:buClr>
                <a:srgbClr val="00421A"/>
              </a:buClr>
            </a:pPr>
            <a:endParaRPr lang="en-GB" sz="2400" dirty="0" smtClean="0"/>
          </a:p>
          <a:p>
            <a:pPr>
              <a:buClr>
                <a:srgbClr val="00421A"/>
              </a:buClr>
            </a:pPr>
            <a:r>
              <a:rPr lang="en-GB" sz="2400" b="1" dirty="0" smtClean="0"/>
              <a:t>Exit strategy</a:t>
            </a:r>
          </a:p>
          <a:p>
            <a:pPr marL="342900" indent="-34290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Hand over technologies to NGOs and support their scaling activities with </a:t>
            </a:r>
            <a:r>
              <a:rPr lang="en-GB" sz="2400" smtClean="0"/>
              <a:t>evidence products</a:t>
            </a:r>
            <a:endParaRPr lang="en-GB" sz="2400" dirty="0" smtClean="0"/>
          </a:p>
          <a:p>
            <a:pPr marL="342900" indent="-342900">
              <a:buClr>
                <a:srgbClr val="00421A"/>
              </a:buClr>
              <a:buFont typeface="Wingdings" panose="05000000000000000000" pitchFamily="2" charset="2"/>
              <a:buChar char="§"/>
            </a:pPr>
            <a:r>
              <a:rPr lang="en-GB" sz="2400" dirty="0" smtClean="0"/>
              <a:t>Follow appropriate district procedures to inform stakeholders about the discontinuation</a:t>
            </a:r>
          </a:p>
          <a:p>
            <a:pPr marL="342900" indent="-342900">
              <a:buClr>
                <a:srgbClr val="00421A"/>
              </a:buClr>
              <a:buFont typeface="Wingdings" panose="05000000000000000000" pitchFamily="2" charset="2"/>
              <a:buChar char="§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070372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7588</TotalTime>
  <Words>400</Words>
  <Application>Microsoft Office PowerPoint</Application>
  <PresentationFormat>On-screen Show (4:3)</PresentationFormat>
  <Paragraphs>43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ＭＳ Ｐゴシック</vt:lpstr>
      <vt:lpstr>ＭＳ Ｐゴシック</vt:lpstr>
      <vt:lpstr>Arial</vt:lpstr>
      <vt:lpstr>Calibri</vt:lpstr>
      <vt:lpstr>Gill Sans</vt:lpstr>
      <vt:lpstr>Wingdings</vt:lpstr>
      <vt:lpstr>AfricaRISING_presentation_template_Global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</dc:creator>
  <cp:lastModifiedBy>BusyBee</cp:lastModifiedBy>
  <cp:revision>132</cp:revision>
  <dcterms:created xsi:type="dcterms:W3CDTF">2016-06-26T05:52:38Z</dcterms:created>
  <dcterms:modified xsi:type="dcterms:W3CDTF">2017-09-08T13:57:47Z</dcterms:modified>
</cp:coreProperties>
</file>